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603" r:id="rId4"/>
    <p:sldId id="259" r:id="rId5"/>
    <p:sldId id="260" r:id="rId6"/>
    <p:sldId id="261" r:id="rId7"/>
    <p:sldId id="262" r:id="rId8"/>
    <p:sldId id="297" r:id="rId9"/>
    <p:sldId id="566" r:id="rId10"/>
    <p:sldId id="587" r:id="rId11"/>
    <p:sldId id="617" r:id="rId12"/>
    <p:sldId id="605" r:id="rId13"/>
    <p:sldId id="606" r:id="rId14"/>
    <p:sldId id="607" r:id="rId15"/>
    <p:sldId id="618" r:id="rId16"/>
    <p:sldId id="590" r:id="rId17"/>
    <p:sldId id="609" r:id="rId18"/>
    <p:sldId id="610" r:id="rId19"/>
    <p:sldId id="611" r:id="rId20"/>
    <p:sldId id="612" r:id="rId21"/>
    <p:sldId id="613" r:id="rId22"/>
    <p:sldId id="614" r:id="rId23"/>
    <p:sldId id="593" r:id="rId24"/>
    <p:sldId id="615" r:id="rId25"/>
    <p:sldId id="616" r:id="rId26"/>
    <p:sldId id="585" r:id="rId27"/>
    <p:sldId id="407" r:id="rId28"/>
    <p:sldId id="417" r:id="rId29"/>
    <p:sldId id="281" r:id="rId30"/>
    <p:sldId id="275" r:id="rId31"/>
    <p:sldId id="276" r:id="rId32"/>
    <p:sldId id="277" r:id="rId33"/>
    <p:sldId id="278" r:id="rId34"/>
    <p:sldId id="283" r:id="rId35"/>
    <p:sldId id="284" r:id="rId36"/>
    <p:sldId id="309" r:id="rId37"/>
    <p:sldId id="310" r:id="rId38"/>
    <p:sldId id="288" r:id="rId39"/>
    <p:sldId id="289" r:id="rId40"/>
    <p:sldId id="581" r:id="rId41"/>
    <p:sldId id="312" r:id="rId42"/>
    <p:sldId id="313"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08/03/2022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93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4" name="Oval 3"/>
          <p:cNvSpPr/>
          <p:nvPr/>
        </p:nvSpPr>
        <p:spPr>
          <a:xfrm>
            <a:off x="1905000" y="422910"/>
            <a:ext cx="54864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ms-MY"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Menurut </a:t>
            </a: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al-Munawi :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18160" y="1676400"/>
            <a:ext cx="8260080" cy="3970318"/>
          </a:xfrm>
          <a:prstGeom prst="rect">
            <a:avLst/>
          </a:prstGeom>
          <a:solidFill>
            <a:schemeClr val="bg1">
              <a:alpha val="72000"/>
            </a:schemeClr>
          </a:solidFill>
        </p:spPr>
        <p:txBody>
          <a:bodyPr wrap="square">
            <a:spAutoFit/>
          </a:bodyPr>
          <a:lstStyle/>
          <a:p>
            <a:pPr algn="just"/>
            <a:r>
              <a:rPr lang="ms-MY" sz="2800" dirty="0"/>
              <a:t>Hati yang terpaut dengan masjid ialah kecintaan kepadanya lantaran mengutamakan ketaatan kepada Allah swt dan kasihnya kepada pencipta. Hatinya sentiasa terikat dengan masjid kerana di situ kerehatan jiwanya, dekat dirinya dengan Tuhannya dan cergas khidmat bakti dan ibadatnya. Dia memilih untuk bernaung di bawah keberkatan masjid di dunia ini, maka Allah swt membalasnya dengan naungan teduhan-Nya pada hari akhirat kelak.</a:t>
            </a:r>
            <a:endParaRPr lang="en-US" sz="2800" dirty="0"/>
          </a:p>
        </p:txBody>
      </p:sp>
    </p:spTree>
    <p:extLst>
      <p:ext uri="{BB962C8B-B14F-4D97-AF65-F5344CB8AC3E}">
        <p14:creationId xmlns:p14="http://schemas.microsoft.com/office/powerpoint/2010/main" val="246533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4" name="Oval 3"/>
          <p:cNvSpPr/>
          <p:nvPr/>
        </p:nvSpPr>
        <p:spPr>
          <a:xfrm>
            <a:off x="1905000" y="422910"/>
            <a:ext cx="54864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Hati &amp; Masjid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27660" y="1676400"/>
            <a:ext cx="8564880" cy="3970318"/>
          </a:xfrm>
          <a:prstGeom prst="rect">
            <a:avLst/>
          </a:prstGeom>
          <a:solidFill>
            <a:schemeClr val="bg1">
              <a:alpha val="72000"/>
            </a:schemeClr>
          </a:solidFill>
        </p:spPr>
        <p:txBody>
          <a:bodyPr wrap="square">
            <a:spAutoFit/>
          </a:bodyPr>
          <a:lstStyle/>
          <a:p>
            <a:pPr algn="just"/>
            <a:r>
              <a:rPr lang="ms-MY" sz="2800" dirty="0"/>
              <a:t>Hati orang mukmin di masjid bagaikan ikan yang selesa di dalam air. Manakala hati orang munafiq di masjid bagaikan burung yang kerimasan di dalam sangkar. Hati manusia mudah berubah dengan cepatnya. Sifatnya seperti bekas kosong, mudah diisi sama ada dengan air bersih atau air kotor. Hati yang bersih cenderung kepada kepada kebaikan. Demikianlah sebaliknya. Hati seorang mukmin cenderung untuk cintakan masjid, terpaut dan terlekat cinta dengannya. </a:t>
            </a:r>
            <a:endParaRPr lang="en-US" sz="2800" dirty="0"/>
          </a:p>
        </p:txBody>
      </p:sp>
    </p:spTree>
    <p:extLst>
      <p:ext uri="{BB962C8B-B14F-4D97-AF65-F5344CB8AC3E}">
        <p14:creationId xmlns:p14="http://schemas.microsoft.com/office/powerpoint/2010/main" val="80503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10000" r="-10000"/>
          </a:stretch>
        </a:blipFill>
        <a:effectLst/>
      </p:bgPr>
    </p:bg>
    <p:spTree>
      <p:nvGrpSpPr>
        <p:cNvPr id="1" name=""/>
        <p:cNvGrpSpPr/>
        <p:nvPr/>
      </p:nvGrpSpPr>
      <p:grpSpPr>
        <a:xfrm>
          <a:off x="0" y="0"/>
          <a:ext cx="0" cy="0"/>
          <a:chOff x="0" y="0"/>
          <a:chExt cx="0" cy="0"/>
        </a:xfrm>
      </p:grpSpPr>
      <p:sp>
        <p:nvSpPr>
          <p:cNvPr id="4" name="Oval 3"/>
          <p:cNvSpPr/>
          <p:nvPr/>
        </p:nvSpPr>
        <p:spPr>
          <a:xfrm>
            <a:off x="762000" y="422910"/>
            <a:ext cx="7696200" cy="7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ms-MY"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Ibnu Rajab </a:t>
            </a:r>
            <a:r>
              <a:rPr lang="ms-MY"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al-Hambali </a:t>
            </a:r>
            <a:r>
              <a:rPr lang="ms-MY" sz="3200" dirty="0">
                <a:ln w="18415" cmpd="sng">
                  <a:solidFill>
                    <a:srgbClr val="FFFFFF"/>
                  </a:solidFill>
                  <a:prstDash val="solid"/>
                </a:ln>
                <a:solidFill>
                  <a:srgbClr val="FFFFFF"/>
                </a:solidFill>
                <a:effectLst>
                  <a:outerShdw blurRad="63500" dir="3600000" algn="tl" rotWithShape="0">
                    <a:srgbClr val="000000">
                      <a:alpha val="70000"/>
                    </a:srgbClr>
                  </a:outerShdw>
                </a:effectLst>
              </a:rPr>
              <a:t>berkata :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Curved Right Arrow 1"/>
          <p:cNvSpPr/>
          <p:nvPr/>
        </p:nvSpPr>
        <p:spPr>
          <a:xfrm rot="20780116">
            <a:off x="546712" y="3294151"/>
            <a:ext cx="1447800" cy="2286000"/>
          </a:xfrm>
          <a:prstGeom prst="curvedRightArrow">
            <a:avLst>
              <a:gd name="adj1" fmla="val 20773"/>
              <a:gd name="adj2" fmla="val 42313"/>
              <a:gd name="adj3" fmla="val 45705"/>
            </a:avLst>
          </a:prstGeom>
          <a:solidFill>
            <a:schemeClr val="accent5">
              <a:alpha val="71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00990" y="1638300"/>
            <a:ext cx="8564880" cy="1815882"/>
          </a:xfrm>
          <a:prstGeom prst="rect">
            <a:avLst/>
          </a:prstGeom>
          <a:solidFill>
            <a:schemeClr val="bg1">
              <a:alpha val="72000"/>
            </a:schemeClr>
          </a:solidFill>
        </p:spPr>
        <p:txBody>
          <a:bodyPr wrap="square">
            <a:spAutoFit/>
          </a:bodyPr>
          <a:lstStyle/>
          <a:p>
            <a:pPr algn="just"/>
            <a:r>
              <a:rPr lang="ms-MY" sz="2800" dirty="0"/>
              <a:t>Seorang yang mencintai masjid lantaran merasa terpikat dengan ibadat di dalamnya. Apabila dia keluar dari masjid, hatinya masih terikat dengannya. Kerinduan terubat hanya apabila dia dapat kembali kepadanya.</a:t>
            </a:r>
            <a:endParaRPr lang="en-US" sz="2800" dirty="0"/>
          </a:p>
        </p:txBody>
      </p:sp>
      <p:sp>
        <p:nvSpPr>
          <p:cNvPr id="5" name="Rectangle 4"/>
          <p:cNvSpPr/>
          <p:nvPr/>
        </p:nvSpPr>
        <p:spPr>
          <a:xfrm>
            <a:off x="2286000" y="4406205"/>
            <a:ext cx="4962548" cy="1384995"/>
          </a:xfrm>
          <a:prstGeom prst="rect">
            <a:avLst/>
          </a:prstGeom>
          <a:solidFill>
            <a:schemeClr val="accent6">
              <a:lumMod val="20000"/>
              <a:lumOff val="80000"/>
              <a:alpha val="72000"/>
            </a:schemeClr>
          </a:solidFill>
        </p:spPr>
        <p:txBody>
          <a:bodyPr wrap="square">
            <a:spAutoFit/>
          </a:bodyPr>
          <a:lstStyle/>
          <a:p>
            <a:pPr algn="just"/>
            <a:r>
              <a:rPr lang="ms-MY" sz="2800" b="1" dirty="0"/>
              <a:t>Ini berlaku kepada seorang yang dapat menguasai hatinya dan memandunya ke arah ketaatan</a:t>
            </a:r>
            <a:endParaRPr lang="en-US" sz="2800" b="1" dirty="0"/>
          </a:p>
        </p:txBody>
      </p:sp>
    </p:spTree>
    <p:extLst>
      <p:ext uri="{BB962C8B-B14F-4D97-AF65-F5344CB8AC3E}">
        <p14:creationId xmlns:p14="http://schemas.microsoft.com/office/powerpoint/2010/main" val="32166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79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1524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1295400" y="1676400"/>
            <a:ext cx="6762750" cy="14478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1.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Sentiasa</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solat</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berjemaah</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7" name="Rounded Rectangle 6"/>
          <p:cNvSpPr/>
          <p:nvPr/>
        </p:nvSpPr>
        <p:spPr>
          <a:xfrm>
            <a:off x="485775" y="3276600"/>
            <a:ext cx="8239125" cy="3200400"/>
          </a:xfrm>
          <a:prstGeom prst="roundRect">
            <a:avLst/>
          </a:prstGeom>
          <a:solidFill>
            <a:srgbClr val="C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dirty="0">
                <a:ln w="18415" cmpd="sng">
                  <a:solidFill>
                    <a:srgbClr val="FFFFFF"/>
                  </a:solidFill>
                  <a:prstDash val="solid"/>
                </a:ln>
                <a:solidFill>
                  <a:srgbClr val="FFFFFF"/>
                </a:solidFill>
                <a:effectLst>
                  <a:outerShdw blurRad="63500" dir="3600000" algn="tl" rotWithShape="0">
                    <a:srgbClr val="000000">
                      <a:alpha val="70000"/>
                    </a:srgbClr>
                  </a:outerShdw>
                </a:effectLst>
              </a:rPr>
              <a:t>Al-Imam Al-Zahabi </a:t>
            </a:r>
            <a:r>
              <a:rPr lang="fi-FI"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menceritakan : </a:t>
            </a:r>
            <a:r>
              <a:rPr lang="fi-FI" sz="2600" dirty="0">
                <a:ln w="18415" cmpd="sng">
                  <a:solidFill>
                    <a:srgbClr val="FFFFFF"/>
                  </a:solidFill>
                  <a:prstDash val="solid"/>
                </a:ln>
                <a:solidFill>
                  <a:srgbClr val="FFFFFF"/>
                </a:solidFill>
                <a:effectLst>
                  <a:outerShdw blurRad="63500" dir="3600000" algn="tl" rotWithShape="0">
                    <a:srgbClr val="000000">
                      <a:alpha val="70000"/>
                    </a:srgbClr>
                  </a:outerShdw>
                </a:effectLst>
              </a:rPr>
              <a:t>Ibn Khafif seorang yang selalu sakit belakang. Apabila dia kesakitan, dia tidak mampu lagi bergerak. Namun setiap kali dilaung azan, dia akan dipapah ke masjid. Dia ditegur oleh orang ramai : Kenapa tidak kesian kepada diri sendiri? Dia menjawab : Jika kamu mendengar azan, dan kamu tidak temuiku di dalam saf, tolong cari aku di dalam kubur.</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00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1524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762000" y="1676400"/>
            <a:ext cx="7848600" cy="14478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2.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Rajin</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melangkah</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kaki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masjid</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Snip Diagonal Corner Rectangle 4"/>
          <p:cNvSpPr/>
          <p:nvPr/>
        </p:nvSpPr>
        <p:spPr>
          <a:xfrm>
            <a:off x="685800" y="3200400"/>
            <a:ext cx="7924800" cy="9144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menggugurkan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US" sz="2800" dirty="0"/>
          </a:p>
        </p:txBody>
      </p:sp>
      <p:sp>
        <p:nvSpPr>
          <p:cNvPr id="3" name="Rectangle 2"/>
          <p:cNvSpPr/>
          <p:nvPr/>
        </p:nvSpPr>
        <p:spPr>
          <a:xfrm>
            <a:off x="2286000" y="4274403"/>
            <a:ext cx="5112297" cy="830997"/>
          </a:xfrm>
          <a:prstGeom prst="rect">
            <a:avLst/>
          </a:prstGeom>
          <a:solidFill>
            <a:schemeClr val="bg1">
              <a:alpha val="74000"/>
            </a:schemeClr>
          </a:solidFill>
        </p:spPr>
        <p:txBody>
          <a:bodyPr wrap="none">
            <a:spAutoFit/>
            <a:scene3d>
              <a:camera prst="orthographicFront"/>
              <a:lightRig rig="threePt" dir="t"/>
            </a:scene3d>
            <a:sp3d extrusionH="57150">
              <a:bevelT w="38100" h="38100" prst="angle"/>
            </a:sp3d>
          </a:bodyPr>
          <a:lstStyle/>
          <a:p>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وكثرةُ الخُطَا إِلىَ المَسَاجِدِ</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1447800" y="5105400"/>
            <a:ext cx="6625952" cy="1200329"/>
          </a:xfrm>
          <a:prstGeom prst="rect">
            <a:avLst/>
          </a:prstGeom>
          <a:solidFill>
            <a:schemeClr val="bg1">
              <a:alpha val="76000"/>
            </a:schemeClr>
          </a:solidFill>
        </p:spPr>
        <p:txBody>
          <a:bodyPr wrap="square">
            <a:spAutoFit/>
          </a:bodyPr>
          <a:lstStyle/>
          <a:p>
            <a:pPr algn="ctr"/>
            <a:r>
              <a:rPr lang="ms-MY" sz="3600" b="1" dirty="0"/>
              <a:t>Bermaksud : </a:t>
            </a:r>
            <a:r>
              <a:rPr lang="ms-MY" sz="3600" b="1" dirty="0">
                <a:solidFill>
                  <a:srgbClr val="C00000"/>
                </a:solidFill>
              </a:rPr>
              <a:t>“ Banyak langkah-langkah ke masjid</a:t>
            </a:r>
            <a:r>
              <a:rPr lang="ms-MY" sz="3600" b="1" dirty="0" smtClean="0">
                <a:solidFill>
                  <a:srgbClr val="C00000"/>
                </a:solidFill>
              </a:rPr>
              <a:t>”</a:t>
            </a:r>
          </a:p>
        </p:txBody>
      </p:sp>
      <p:sp>
        <p:nvSpPr>
          <p:cNvPr id="6" name="Rectangle 5"/>
          <p:cNvSpPr/>
          <p:nvPr/>
        </p:nvSpPr>
        <p:spPr>
          <a:xfrm>
            <a:off x="6629400" y="6423839"/>
            <a:ext cx="2496774"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(Hadis Riwayat </a:t>
            </a:r>
            <a:r>
              <a:rPr lang="ms-MY" b="1" dirty="0">
                <a:solidFill>
                  <a:srgbClr val="7030A0"/>
                </a:solidFill>
              </a:rPr>
              <a:t>Muslim)</a:t>
            </a:r>
            <a:endParaRPr lang="en-US" b="1" dirty="0">
              <a:solidFill>
                <a:srgbClr val="7030A0"/>
              </a:solidFill>
            </a:endParaRPr>
          </a:p>
        </p:txBody>
      </p:sp>
    </p:spTree>
    <p:extLst>
      <p:ext uri="{BB962C8B-B14F-4D97-AF65-F5344CB8AC3E}">
        <p14:creationId xmlns:p14="http://schemas.microsoft.com/office/powerpoint/2010/main" val="26536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1524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762000" y="1676400"/>
            <a:ext cx="7848600" cy="14478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2.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Rajin</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melangkah</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kaki </a:t>
            </a:r>
            <a:r>
              <a:rPr lang="en-US" sz="32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masjid</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Snip Diagonal Corner Rectangle 4"/>
          <p:cNvSpPr/>
          <p:nvPr/>
        </p:nvSpPr>
        <p:spPr>
          <a:xfrm>
            <a:off x="685800" y="3200400"/>
            <a:ext cx="7924800" cy="9144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3" name="Rectangle 2"/>
          <p:cNvSpPr/>
          <p:nvPr/>
        </p:nvSpPr>
        <p:spPr>
          <a:xfrm>
            <a:off x="2286000" y="4274403"/>
            <a:ext cx="4777270" cy="830997"/>
          </a:xfrm>
          <a:prstGeom prst="rect">
            <a:avLst/>
          </a:prstGeom>
          <a:solidFill>
            <a:schemeClr val="bg1">
              <a:alpha val="74000"/>
            </a:schemeClr>
          </a:solidFill>
        </p:spPr>
        <p:txBody>
          <a:bodyPr wrap="none">
            <a:spAutoFit/>
            <a:scene3d>
              <a:camera prst="orthographicFront"/>
              <a:lightRig rig="threePt" dir="t"/>
            </a:scene3d>
            <a:sp3d extrusionH="57150">
              <a:bevelT w="38100" h="38100" prst="angle"/>
            </a:sp3d>
          </a:bodyPr>
          <a:lstStyle/>
          <a:p>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إنَّ لَكُمْ بِكُلِّ خُطْوَةٍ دَرَجَةً</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762000" y="5105400"/>
            <a:ext cx="7981950" cy="1200329"/>
          </a:xfrm>
          <a:prstGeom prst="rect">
            <a:avLst/>
          </a:prstGeom>
          <a:solidFill>
            <a:schemeClr val="bg1">
              <a:alpha val="76000"/>
            </a:schemeClr>
          </a:solidFill>
        </p:spPr>
        <p:txBody>
          <a:bodyPr wrap="square">
            <a:spAutoFit/>
          </a:bodyPr>
          <a:lstStyle/>
          <a:p>
            <a:pPr algn="ctr"/>
            <a:r>
              <a:rPr lang="ms-MY" sz="3600" b="1" dirty="0"/>
              <a:t>Bermaksud : </a:t>
            </a:r>
            <a:r>
              <a:rPr lang="ms-MY" sz="3600" b="1" dirty="0">
                <a:solidFill>
                  <a:srgbClr val="C00000"/>
                </a:solidFill>
              </a:rPr>
              <a:t>Sesungguhnya untuk kamu bagi setiap langkahan itu satu darjat.</a:t>
            </a:r>
            <a:endParaRPr lang="ms-MY" sz="3600" b="1" dirty="0" smtClean="0">
              <a:solidFill>
                <a:srgbClr val="C00000"/>
              </a:solidFill>
            </a:endParaRPr>
          </a:p>
        </p:txBody>
      </p:sp>
      <p:sp>
        <p:nvSpPr>
          <p:cNvPr id="6" name="Rectangle 5"/>
          <p:cNvSpPr/>
          <p:nvPr/>
        </p:nvSpPr>
        <p:spPr>
          <a:xfrm>
            <a:off x="6629400" y="6423839"/>
            <a:ext cx="2496774"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(Hadis Riwayat </a:t>
            </a:r>
            <a:r>
              <a:rPr lang="ms-MY" b="1" dirty="0">
                <a:solidFill>
                  <a:srgbClr val="7030A0"/>
                </a:solidFill>
              </a:rPr>
              <a:t>Muslim)</a:t>
            </a:r>
            <a:endParaRPr lang="en-US" b="1" dirty="0">
              <a:solidFill>
                <a:srgbClr val="7030A0"/>
              </a:solidFill>
            </a:endParaRPr>
          </a:p>
        </p:txBody>
      </p:sp>
    </p:spTree>
    <p:extLst>
      <p:ext uri="{BB962C8B-B14F-4D97-AF65-F5344CB8AC3E}">
        <p14:creationId xmlns:p14="http://schemas.microsoft.com/office/powerpoint/2010/main" val="30424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762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1600200" y="1600200"/>
            <a:ext cx="6248400" cy="11430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3. </a:t>
            </a:r>
            <a:r>
              <a:rPr lang="it-IT"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Solat di awal </a:t>
            </a: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waktu</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Snip Diagonal Corner Rectangle 4"/>
          <p:cNvSpPr/>
          <p:nvPr/>
        </p:nvSpPr>
        <p:spPr>
          <a:xfrm>
            <a:off x="685800" y="2819400"/>
            <a:ext cx="7924800" cy="6858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3" name="Rectangle 2"/>
          <p:cNvSpPr/>
          <p:nvPr/>
        </p:nvSpPr>
        <p:spPr>
          <a:xfrm>
            <a:off x="2125771" y="3581400"/>
            <a:ext cx="5197257" cy="1569660"/>
          </a:xfrm>
          <a:prstGeom prst="rect">
            <a:avLst/>
          </a:prstGeom>
          <a:solidFill>
            <a:schemeClr val="bg1">
              <a:alpha val="74000"/>
            </a:schemeClr>
          </a:solidFill>
        </p:spPr>
        <p:txBody>
          <a:bodyPr wrap="none">
            <a:spAutoFit/>
            <a:scene3d>
              <a:camera prst="orthographicFront"/>
              <a:lightRig rig="threePt" dir="t"/>
            </a:scene3d>
            <a:sp3d extrusionH="57150">
              <a:bevelT w="38100" h="38100" prst="angle"/>
            </a:sp3d>
          </a:bodyPr>
          <a:lstStyle/>
          <a:p>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أَىُّ الْعَمَلِ أَحَبُّ إِلَى اللَّهِ </a:t>
            </a: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قَالَ : الصَّلاَةُ عَلَى وَقْتِهَا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762000" y="5105400"/>
            <a:ext cx="7848600" cy="1384995"/>
          </a:xfrm>
          <a:prstGeom prst="rect">
            <a:avLst/>
          </a:prstGeom>
          <a:solidFill>
            <a:schemeClr val="bg1">
              <a:alpha val="76000"/>
            </a:schemeClr>
          </a:solidFill>
        </p:spPr>
        <p:txBody>
          <a:bodyPr wrap="square">
            <a:spAutoFit/>
          </a:bodyPr>
          <a:lstStyle/>
          <a:p>
            <a:pPr algn="ctr"/>
            <a:r>
              <a:rPr lang="ms-MY" sz="2800" b="1" dirty="0"/>
              <a:t>Bermaksud : </a:t>
            </a:r>
            <a:r>
              <a:rPr lang="ms-MY" sz="2800" b="1" dirty="0">
                <a:solidFill>
                  <a:srgbClr val="C00000"/>
                </a:solidFill>
              </a:rPr>
              <a:t>(Ditanya Nabi saw) “Apakah amalan yang paling dicintai di sisi Allah swt?” Nabi menjawab: “Solat pada (awal) waktunya”.</a:t>
            </a:r>
            <a:endParaRPr lang="ms-MY" sz="2800" b="1" dirty="0" smtClean="0">
              <a:solidFill>
                <a:srgbClr val="C00000"/>
              </a:solidFill>
            </a:endParaRPr>
          </a:p>
        </p:txBody>
      </p:sp>
      <p:sp>
        <p:nvSpPr>
          <p:cNvPr id="6" name="Rectangle 5"/>
          <p:cNvSpPr/>
          <p:nvPr/>
        </p:nvSpPr>
        <p:spPr>
          <a:xfrm>
            <a:off x="5638800" y="6488668"/>
            <a:ext cx="3513078"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(Hadis Riwayat Bukhori &amp; Muslim</a:t>
            </a:r>
            <a:r>
              <a:rPr lang="ms-MY" b="1" dirty="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31202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762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1447800" y="1828800"/>
            <a:ext cx="6705600" cy="16764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4. </a:t>
            </a:r>
            <a:r>
              <a:rPr lang="it-IT"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Menunggu-nunggu untuk solat </a:t>
            </a: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seterusnya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Snip Diagonal Corner Rectangle 4"/>
          <p:cNvSpPr/>
          <p:nvPr/>
        </p:nvSpPr>
        <p:spPr>
          <a:xfrm>
            <a:off x="1524000" y="3810000"/>
            <a:ext cx="6324600" cy="8382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Rectangle 3"/>
          <p:cNvSpPr/>
          <p:nvPr/>
        </p:nvSpPr>
        <p:spPr>
          <a:xfrm>
            <a:off x="381000" y="4837093"/>
            <a:ext cx="8534400" cy="954107"/>
          </a:xfrm>
          <a:prstGeom prst="rect">
            <a:avLst/>
          </a:prstGeom>
          <a:solidFill>
            <a:schemeClr val="bg1">
              <a:alpha val="76000"/>
            </a:schemeClr>
          </a:solidFill>
        </p:spPr>
        <p:txBody>
          <a:bodyPr wrap="square">
            <a:spAutoFit/>
          </a:bodyPr>
          <a:lstStyle/>
          <a:p>
            <a:pPr algn="ctr"/>
            <a:r>
              <a:rPr lang="ms-MY" sz="2800" b="1" dirty="0" smtClean="0">
                <a:solidFill>
                  <a:srgbClr val="C00000"/>
                </a:solidFill>
              </a:rPr>
              <a:t>“ </a:t>
            </a:r>
            <a:r>
              <a:rPr lang="ms-MY" sz="2800" b="1" dirty="0">
                <a:solidFill>
                  <a:srgbClr val="C00000"/>
                </a:solidFill>
              </a:rPr>
              <a:t>Seseorang itu masih dikira di dalam solat selama mana ia menunggu untuk mengerjakan solat berikutnya.”</a:t>
            </a:r>
            <a:endParaRPr lang="ms-MY" sz="2800" b="1" dirty="0" smtClean="0">
              <a:solidFill>
                <a:srgbClr val="C00000"/>
              </a:solidFill>
            </a:endParaRPr>
          </a:p>
        </p:txBody>
      </p:sp>
      <p:sp>
        <p:nvSpPr>
          <p:cNvPr id="6" name="Rectangle 5"/>
          <p:cNvSpPr/>
          <p:nvPr/>
        </p:nvSpPr>
        <p:spPr>
          <a:xfrm>
            <a:off x="5638800" y="6400800"/>
            <a:ext cx="3513078"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(Hadis Riwayat Bukhori &amp; Muslim</a:t>
            </a:r>
            <a:r>
              <a:rPr lang="ms-MY" b="1" dirty="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24227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762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1447800" y="1676400"/>
            <a:ext cx="6705600" cy="16764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4. </a:t>
            </a:r>
            <a:r>
              <a:rPr lang="it-IT"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Menunggu-nunggu untuk solat </a:t>
            </a: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seterusnya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Snip Diagonal Corner Rectangle 4"/>
          <p:cNvSpPr/>
          <p:nvPr/>
        </p:nvSpPr>
        <p:spPr>
          <a:xfrm>
            <a:off x="1524000" y="3581400"/>
            <a:ext cx="6324600" cy="8382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Rectangle 3"/>
          <p:cNvSpPr/>
          <p:nvPr/>
        </p:nvSpPr>
        <p:spPr>
          <a:xfrm>
            <a:off x="381000" y="4495800"/>
            <a:ext cx="8534400" cy="1815882"/>
          </a:xfrm>
          <a:prstGeom prst="rect">
            <a:avLst/>
          </a:prstGeom>
          <a:solidFill>
            <a:schemeClr val="bg1">
              <a:alpha val="76000"/>
            </a:schemeClr>
          </a:solidFill>
        </p:spPr>
        <p:txBody>
          <a:bodyPr wrap="square">
            <a:spAutoFit/>
          </a:bodyPr>
          <a:lstStyle/>
          <a:p>
            <a:pPr algn="ctr"/>
            <a:r>
              <a:rPr lang="ms-MY" sz="2800" b="1" dirty="0">
                <a:solidFill>
                  <a:srgbClr val="C00000"/>
                </a:solidFill>
              </a:rPr>
              <a:t> “ Malaikat berterusan berdoa kepada seseorang kamu, selama dia masih di tempat solatnya yang dia bersolat di situ, selagi dia belum berhadas. Malaikat berdoa : </a:t>
            </a:r>
            <a:endParaRPr lang="ms-MY" sz="2800" b="1" dirty="0" smtClean="0">
              <a:solidFill>
                <a:srgbClr val="C00000"/>
              </a:solidFill>
            </a:endParaRPr>
          </a:p>
          <a:p>
            <a:pPr algn="ctr"/>
            <a:r>
              <a:rPr lang="ms-MY" sz="2800" b="1" dirty="0" smtClean="0">
                <a:solidFill>
                  <a:srgbClr val="C00000"/>
                </a:solidFill>
              </a:rPr>
              <a:t>“ </a:t>
            </a:r>
            <a:r>
              <a:rPr lang="ms-MY" sz="2800" b="1" dirty="0">
                <a:solidFill>
                  <a:srgbClr val="C00000"/>
                </a:solidFill>
              </a:rPr>
              <a:t>Ya Allah ! Ampuni dia. Ya Allah ! Rahmatilah dia.</a:t>
            </a:r>
            <a:endParaRPr lang="ms-MY" sz="2800" b="1" dirty="0" smtClean="0">
              <a:solidFill>
                <a:srgbClr val="C00000"/>
              </a:solidFill>
            </a:endParaRPr>
          </a:p>
        </p:txBody>
      </p:sp>
      <p:sp>
        <p:nvSpPr>
          <p:cNvPr id="6" name="Rectangle 5"/>
          <p:cNvSpPr/>
          <p:nvPr/>
        </p:nvSpPr>
        <p:spPr>
          <a:xfrm>
            <a:off x="6486068" y="6400800"/>
            <a:ext cx="2581732"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(Hadis Riwayat Bukhori )</a:t>
            </a:r>
            <a:endParaRPr lang="en-US" b="1" dirty="0">
              <a:solidFill>
                <a:srgbClr val="7030A0"/>
              </a:solidFill>
            </a:endParaRPr>
          </a:p>
        </p:txBody>
      </p:sp>
    </p:spTree>
    <p:extLst>
      <p:ext uri="{BB962C8B-B14F-4D97-AF65-F5344CB8AC3E}">
        <p14:creationId xmlns:p14="http://schemas.microsoft.com/office/powerpoint/2010/main" val="39744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0" b="-5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95350" y="762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Ciri-ciri </a:t>
            </a:r>
            <a:r>
              <a:rPr lang="nn-NO"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manusia yang hatinya terpaut dengan masjid </a:t>
            </a:r>
            <a:endParaRPr lang="en-US" sz="2800" dirty="0">
              <a:solidFill>
                <a:srgbClr val="FFFF00"/>
              </a:solidFill>
            </a:endParaRPr>
          </a:p>
        </p:txBody>
      </p:sp>
      <p:sp>
        <p:nvSpPr>
          <p:cNvPr id="2" name="Down Arrow Callout 1"/>
          <p:cNvSpPr/>
          <p:nvPr/>
        </p:nvSpPr>
        <p:spPr>
          <a:xfrm>
            <a:off x="1447800" y="1676400"/>
            <a:ext cx="6705600" cy="1676400"/>
          </a:xfrm>
          <a:prstGeom prst="downArrowCallout">
            <a:avLst>
              <a:gd name="adj1" fmla="val 25000"/>
              <a:gd name="adj2" fmla="val 25000"/>
              <a:gd name="adj3" fmla="val 25000"/>
              <a:gd name="adj4" fmla="val 56795"/>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Arial Black" pitchFamily="34" charset="0"/>
              </a:rPr>
              <a:t>5. </a:t>
            </a:r>
            <a:r>
              <a:rPr lang="it-IT"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Meredah kegelapan malam untuk ke </a:t>
            </a: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masjid</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Snip Diagonal Corner Rectangle 4"/>
          <p:cNvSpPr/>
          <p:nvPr/>
        </p:nvSpPr>
        <p:spPr>
          <a:xfrm>
            <a:off x="1524000" y="3581400"/>
            <a:ext cx="6324600" cy="8382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Rectangle 3"/>
          <p:cNvSpPr/>
          <p:nvPr/>
        </p:nvSpPr>
        <p:spPr>
          <a:xfrm>
            <a:off x="381000" y="4495800"/>
            <a:ext cx="8534400" cy="1384995"/>
          </a:xfrm>
          <a:prstGeom prst="rect">
            <a:avLst/>
          </a:prstGeom>
          <a:solidFill>
            <a:schemeClr val="bg1">
              <a:alpha val="76000"/>
            </a:schemeClr>
          </a:solidFill>
        </p:spPr>
        <p:txBody>
          <a:bodyPr wrap="square">
            <a:spAutoFit/>
          </a:bodyPr>
          <a:lstStyle/>
          <a:p>
            <a:pPr algn="ctr"/>
            <a:r>
              <a:rPr lang="ms-MY" sz="2800" b="1" dirty="0">
                <a:solidFill>
                  <a:srgbClr val="C00000"/>
                </a:solidFill>
              </a:rPr>
              <a:t> “ Berikan berita gembira buat mereka yang selalu berjalan meredah kegelapan untuk ke masjid dengan mendapat cahaya sempurna pada hari kiamat kelak.”</a:t>
            </a:r>
            <a:endParaRPr lang="ms-MY" sz="2800" b="1" dirty="0" smtClean="0">
              <a:solidFill>
                <a:srgbClr val="C00000"/>
              </a:solidFill>
            </a:endParaRPr>
          </a:p>
        </p:txBody>
      </p:sp>
      <p:sp>
        <p:nvSpPr>
          <p:cNvPr id="6" name="Rectangle 5"/>
          <p:cNvSpPr/>
          <p:nvPr/>
        </p:nvSpPr>
        <p:spPr>
          <a:xfrm>
            <a:off x="4701374" y="6412230"/>
            <a:ext cx="4442626"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a:t>
            </a:r>
            <a:r>
              <a:rPr lang="ms-MY" b="1" dirty="0">
                <a:solidFill>
                  <a:srgbClr val="7030A0"/>
                </a:solidFill>
              </a:rPr>
              <a:t>Hadis (Riwayat Abu Dawud dan al-Tirmizi</a:t>
            </a:r>
            <a:r>
              <a:rPr lang="ms-MY" b="1" dirty="0" smtClean="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val="13569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304800" y="156210"/>
            <a:ext cx="4419600" cy="98679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3800" dirty="0"/>
          </a:p>
        </p:txBody>
      </p:sp>
      <p:sp>
        <p:nvSpPr>
          <p:cNvPr id="2" name="Circular Arrow 1"/>
          <p:cNvSpPr/>
          <p:nvPr/>
        </p:nvSpPr>
        <p:spPr>
          <a:xfrm rot="5400000">
            <a:off x="6536055" y="2247900"/>
            <a:ext cx="1981200" cy="2971800"/>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81000" y="1474470"/>
            <a:ext cx="8462010" cy="1649730"/>
          </a:xfrm>
          <a:prstGeom prst="roundRect">
            <a:avLst/>
          </a:prstGeom>
          <a:solidFill>
            <a:srgbClr val="C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Penuhilah rumah-rumah Allah dan kunjungilah ia sekerap yang mungkin, bukan hanya untuk solat Jumaat semata-mata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922145" y="4271010"/>
            <a:ext cx="5604510" cy="2209800"/>
          </a:xfrm>
          <a:prstGeom prst="round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Amat </a:t>
            </a:r>
            <a:r>
              <a:rPr lang="fi-FI"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malang jika ada yang bertandang ke masjid sekadar untuk menunaikan dua solat hari raya </a:t>
            </a: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sahaja</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316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304800" y="156210"/>
            <a:ext cx="4419600" cy="98679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3800" dirty="0"/>
          </a:p>
        </p:txBody>
      </p:sp>
      <p:sp>
        <p:nvSpPr>
          <p:cNvPr id="2" name="Circular Arrow 1"/>
          <p:cNvSpPr/>
          <p:nvPr/>
        </p:nvSpPr>
        <p:spPr>
          <a:xfrm rot="5400000">
            <a:off x="6478905" y="1072515"/>
            <a:ext cx="1981200" cy="3356610"/>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81000" y="1474470"/>
            <a:ext cx="8462010" cy="735330"/>
          </a:xfrm>
          <a:prstGeom prst="roundRect">
            <a:avLst/>
          </a:prstGeom>
          <a:solidFill>
            <a:srgbClr val="C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Kesan penularan </a:t>
            </a:r>
            <a:r>
              <a:rPr lang="fi-FI"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wabak Covid-19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809750" y="2895600"/>
            <a:ext cx="5604510" cy="1295400"/>
          </a:xfrm>
          <a:prstGeom prst="round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b-NO"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Aktiviti </a:t>
            </a:r>
            <a:r>
              <a:rPr lang="nb-N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melibatkan masjid terpaksa dihadkan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urved Right Arrow 2"/>
          <p:cNvSpPr/>
          <p:nvPr/>
        </p:nvSpPr>
        <p:spPr>
          <a:xfrm>
            <a:off x="514350" y="3543300"/>
            <a:ext cx="1295400" cy="224790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1809750" y="4800600"/>
            <a:ext cx="6800850" cy="1676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JANGAN menjadikan </a:t>
            </a:r>
            <a:r>
              <a:rPr lang="fi-FI"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alasan COVID-19 untuk tidak hadir solat berjemaah di masjid</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24928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304800" y="156210"/>
            <a:ext cx="4419600" cy="98679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3800" dirty="0"/>
          </a:p>
        </p:txBody>
      </p:sp>
      <p:sp>
        <p:nvSpPr>
          <p:cNvPr id="4" name="Heart 3"/>
          <p:cNvSpPr/>
          <p:nvPr/>
        </p:nvSpPr>
        <p:spPr>
          <a:xfrm>
            <a:off x="1752600" y="1143000"/>
            <a:ext cx="5943600" cy="3581400"/>
          </a:xfrm>
          <a:prstGeom prst="heart">
            <a:avLst/>
          </a:prstGeom>
          <a:solidFill>
            <a:srgbClr val="C00000">
              <a:alpha val="74000"/>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threePt" dir="t"/>
            </a:scene3d>
            <a:sp3d extrusionH="57150">
              <a:bevelT h="25400" prst="softRound"/>
            </a:sp3d>
          </a:bodyPr>
          <a:lstStyle/>
          <a:p>
            <a:pPr algn="ctr"/>
            <a:r>
              <a:rPr lang="fi-FI"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outerShdw blurRad="60007" dist="200025" dir="15000000" sy="30000" kx="-1800000" algn="bl" rotWithShape="0">
                    <a:prstClr val="black">
                      <a:alpha val="32000"/>
                    </a:prstClr>
                  </a:outerShdw>
                </a:effectLst>
                <a:latin typeface="Tahoma" pitchFamily="34" charset="0"/>
                <a:ea typeface="Tahoma" pitchFamily="34" charset="0"/>
                <a:cs typeface="Tahoma" pitchFamily="34" charset="0"/>
              </a:rPr>
              <a:t>Cintailah masjid</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1">
                    <a:satMod val="175000"/>
                    <a:alpha val="40000"/>
                  </a:schemeClr>
                </a:glow>
                <a:outerShdw blurRad="60007" dist="200025" dir="15000000" sy="30000" kx="-1800000" algn="bl" rotWithShape="0">
                  <a:prstClr val="black">
                    <a:alpha val="32000"/>
                  </a:prstClr>
                </a:outerShdw>
              </a:effectLst>
              <a:latin typeface="Tahoma" pitchFamily="34" charset="0"/>
              <a:ea typeface="Tahoma" pitchFamily="34" charset="0"/>
              <a:cs typeface="Tahoma" pitchFamily="34" charset="0"/>
            </a:endParaRPr>
          </a:p>
        </p:txBody>
      </p:sp>
      <p:sp>
        <p:nvSpPr>
          <p:cNvPr id="10" name="Rounded Rectangle 9"/>
          <p:cNvSpPr/>
          <p:nvPr/>
        </p:nvSpPr>
        <p:spPr>
          <a:xfrm>
            <a:off x="1295400" y="4953000"/>
            <a:ext cx="6705600" cy="16002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rgbClr val="002060"/>
                </a:solidFill>
                <a:effectLst>
                  <a:outerShdw blurRad="76200" dist="50800" dir="5400000" algn="tl" rotWithShape="0">
                    <a:srgbClr val="000000">
                      <a:alpha val="65000"/>
                    </a:srgbClr>
                  </a:outerShdw>
                </a:effectLst>
              </a:rPr>
              <a:t>Nescaya </a:t>
            </a:r>
            <a:r>
              <a:rPr lang="sv-SE" sz="3200" b="1" spc="50" dirty="0">
                <a:ln w="11430"/>
                <a:solidFill>
                  <a:srgbClr val="002060"/>
                </a:solidFill>
                <a:effectLst>
                  <a:outerShdw blurRad="76200" dist="50800" dir="5400000" algn="tl" rotWithShape="0">
                    <a:srgbClr val="000000">
                      <a:alpha val="65000"/>
                    </a:srgbClr>
                  </a:outerShdw>
                </a:effectLst>
              </a:rPr>
              <a:t>kita akan dicintai Allah. Orang yang dicintai Allah, dia akan dilindungi Allah </a:t>
            </a:r>
            <a:r>
              <a:rPr lang="sv-SE" sz="3200" b="1" spc="50" dirty="0" smtClean="0">
                <a:ln w="11430"/>
                <a:solidFill>
                  <a:srgbClr val="002060"/>
                </a:solidFill>
                <a:effectLst>
                  <a:outerShdw blurRad="76200" dist="50800" dir="5400000" algn="tl" rotWithShape="0">
                    <a:srgbClr val="000000">
                      <a:alpha val="65000"/>
                    </a:srgbClr>
                  </a:outerShdw>
                </a:effectLst>
              </a:rPr>
              <a:t>SWT</a:t>
            </a:r>
            <a:endParaRPr lang="en-US" sz="3200" b="1"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330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6" presetClass="emph" presetSubtype="0" fill="hold" grpId="0" nodeType="with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p>
        </p:txBody>
      </p:sp>
      <p:sp>
        <p:nvSpPr>
          <p:cNvPr id="5" name="TextBox 4"/>
          <p:cNvSpPr txBox="1"/>
          <p:nvPr/>
        </p:nvSpPr>
        <p:spPr>
          <a:xfrm>
            <a:off x="152400" y="3076813"/>
            <a:ext cx="8846288"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accent5">
                    <a:lumMod val="50000"/>
                  </a:schemeClr>
                </a:solidFill>
              </a:rPr>
              <a:t>Ya Allah, pertautkanlah hati kami, perbaikilah hubungan sesama kami, tunjukkan kami jalan-jalan kesejahteraan, selamatkan kami daripada kesesatan, bimbinglah kami menuju kepada kebenaran, jauhkan kami daripada segala keburukan dan kejahatan yang zahir mahupun tersembunyi.</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perkayakan kami dengan ilmu pengetahuan, perelokkan kami dengan budi pekerti, muliakan kami dengan ketakwaan, dan hiasilah kami dengan kesihatan yang baik.</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berkati dan rahmatilah kehidupan, keluarga dan keturunan kami. Terimalah taubat kami, sesungguhnya Engkau yang Maha Penerima taubat lagi Maha Penyayang. Jadikanlah kami orang-orang yang bersyukur akan nikmat-Mu, penyanjung nikmat-Mu, penerima kurniaan nikmat-Mu, dan sempurnakanlah nikmat-Mu kepada kami.</a:t>
            </a:r>
          </a:p>
        </p:txBody>
      </p:sp>
      <p:sp>
        <p:nvSpPr>
          <p:cNvPr id="5" name="Rectangle 4"/>
          <p:cNvSpPr/>
          <p:nvPr/>
        </p:nvSpPr>
        <p:spPr>
          <a:xfrm>
            <a:off x="152400" y="1143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p>
        </p:txBody>
      </p:sp>
      <p:sp>
        <p:nvSpPr>
          <p:cNvPr id="4" name="TextBox 3"/>
          <p:cNvSpPr txBox="1"/>
          <p:nvPr/>
        </p:nvSpPr>
        <p:spPr>
          <a:xfrm>
            <a:off x="76200" y="3429000"/>
            <a:ext cx="8915399"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3000" r="-8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72156" y="647978"/>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1754326"/>
          </a:xfrm>
          <a:prstGeom prst="rect">
            <a:avLst/>
          </a:prstGeom>
          <a:solidFill>
            <a:srgbClr val="7030A0">
              <a:alpha val="5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حَقَّ تُقَاتِهِ،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57200" y="3805297"/>
            <a:ext cx="8153401" cy="2062103"/>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784903" y="1150203"/>
            <a:ext cx="5638800" cy="830997"/>
          </a:xfrm>
          <a:prstGeom prst="rect">
            <a:avLst/>
          </a:prstGeom>
          <a:noFill/>
        </p:spPr>
        <p:txBody>
          <a:bodyPr wrap="square" lIns="91440" tIns="45720" rIns="91440" bIns="45720">
            <a:spAutoFit/>
          </a:bodyPr>
          <a:lstStyle/>
          <a:p>
            <a:pPr algn="ctr"/>
            <a:r>
              <a:rPr lang="en-US" sz="4800" b="1" u="sng" dirty="0" err="1" smtClean="0">
                <a:ln w="1905"/>
                <a:solidFill>
                  <a:srgbClr val="FFFF00"/>
                </a:solidFill>
                <a:effectLst>
                  <a:innerShdw blurRad="69850" dist="43180" dir="5400000">
                    <a:srgbClr val="000000">
                      <a:alpha val="65000"/>
                    </a:srgbClr>
                  </a:innerShdw>
                </a:effectLst>
                <a:latin typeface="Agency FB" pitchFamily="34" charset="0"/>
              </a:rPr>
              <a:t>Tajuk</a:t>
            </a:r>
            <a:r>
              <a:rPr lang="en-US" sz="4800" b="1" u="sng" dirty="0" smtClean="0">
                <a:ln w="1905"/>
                <a:solidFill>
                  <a:srgbClr val="FFFF00"/>
                </a:solidFill>
                <a:effectLst>
                  <a:innerShdw blurRad="69850" dist="43180" dir="5400000">
                    <a:srgbClr val="000000">
                      <a:alpha val="65000"/>
                    </a:srgbClr>
                  </a:innerShdw>
                </a:effectLst>
                <a:latin typeface="Agency FB" pitchFamily="34" charset="0"/>
              </a:rPr>
              <a:t> Khutbah </a:t>
            </a:r>
            <a:r>
              <a:rPr lang="en-US" sz="4800" b="1" u="sng" dirty="0" err="1" smtClean="0">
                <a:ln w="1905"/>
                <a:solidFill>
                  <a:srgbClr val="FFFF00"/>
                </a:solidFill>
                <a:effectLst>
                  <a:innerShdw blurRad="69850" dist="43180" dir="5400000">
                    <a:srgbClr val="000000">
                      <a:alpha val="65000"/>
                    </a:srgbClr>
                  </a:innerShdw>
                </a:effectLst>
                <a:latin typeface="Agency FB" pitchFamily="34" charset="0"/>
              </a:rPr>
              <a:t>Hari</a:t>
            </a:r>
            <a:r>
              <a:rPr lang="en-US" sz="4800" b="1" u="sng" dirty="0" smtClean="0">
                <a:ln w="1905"/>
                <a:solidFill>
                  <a:srgbClr val="FFFF00"/>
                </a:solidFill>
                <a:effectLst>
                  <a:innerShdw blurRad="69850" dist="43180" dir="5400000">
                    <a:srgbClr val="000000">
                      <a:alpha val="65000"/>
                    </a:srgbClr>
                  </a:innerShdw>
                </a:effectLst>
                <a:latin typeface="Agency FB" pitchFamily="34" charset="0"/>
              </a:rPr>
              <a:t> </a:t>
            </a:r>
            <a:r>
              <a:rPr lang="en-US" sz="4800" b="1" u="sng" dirty="0" err="1" smtClean="0">
                <a:ln w="1905"/>
                <a:solidFill>
                  <a:srgbClr val="FFFF00"/>
                </a:solidFill>
                <a:effectLst>
                  <a:innerShdw blurRad="69850" dist="43180" dir="5400000">
                    <a:srgbClr val="000000">
                      <a:alpha val="65000"/>
                    </a:srgbClr>
                  </a:innerShdw>
                </a:effectLst>
                <a:latin typeface="Agency FB" pitchFamily="34" charset="0"/>
              </a:rPr>
              <a:t>Ini</a:t>
            </a:r>
            <a:r>
              <a:rPr lang="en-US" sz="4800" b="1" u="sng" dirty="0" smtClean="0">
                <a:ln w="1905"/>
                <a:solidFill>
                  <a:srgbClr val="FFFF00"/>
                </a:solidFill>
                <a:effectLst>
                  <a:innerShdw blurRad="69850" dist="43180" dir="5400000">
                    <a:srgbClr val="000000">
                      <a:alpha val="65000"/>
                    </a:srgbClr>
                  </a:innerShdw>
                </a:effectLst>
                <a:latin typeface="Agency FB" pitchFamily="34" charset="0"/>
              </a:rPr>
              <a:t> :</a:t>
            </a:r>
            <a:endParaRPr lang="en-US" sz="4800" b="1" u="sng" dirty="0">
              <a:ln w="1905"/>
              <a:solidFill>
                <a:srgbClr val="FFFF00"/>
              </a:solidFill>
              <a:effectLst>
                <a:innerShdw blurRad="69850" dist="43180" dir="5400000">
                  <a:srgbClr val="000000">
                    <a:alpha val="65000"/>
                  </a:srgbClr>
                </a:innerShdw>
              </a:effectLst>
              <a:latin typeface="Agency FB" pitchFamily="34" charset="0"/>
            </a:endParaRPr>
          </a:p>
        </p:txBody>
      </p:sp>
      <p:sp>
        <p:nvSpPr>
          <p:cNvPr id="3" name="Rectangle 2"/>
          <p:cNvSpPr/>
          <p:nvPr/>
        </p:nvSpPr>
        <p:spPr>
          <a:xfrm>
            <a:off x="1644097" y="2052935"/>
            <a:ext cx="5823503" cy="461665"/>
          </a:xfrm>
          <a:prstGeom prst="rect">
            <a:avLst/>
          </a:prstGeom>
          <a:solidFill>
            <a:schemeClr val="bg1">
              <a:lumMod val="85000"/>
              <a:alpha val="78000"/>
            </a:schemeClr>
          </a:solidFill>
        </p:spPr>
        <p:txBody>
          <a:bodyPr wrap="square">
            <a:spAutoFit/>
          </a:bodyPr>
          <a:lstStyle/>
          <a:p>
            <a:pPr algn="ctr"/>
            <a:r>
              <a:rPr lang="en-US" sz="2400" b="1" dirty="0">
                <a:ln w="1905"/>
                <a:solidFill>
                  <a:schemeClr val="accent5">
                    <a:lumMod val="50000"/>
                  </a:schemeClr>
                </a:solidFill>
                <a:effectLst>
                  <a:innerShdw blurRad="69850" dist="43180" dir="5400000">
                    <a:srgbClr val="000000">
                      <a:alpha val="65000"/>
                    </a:srgbClr>
                  </a:innerShdw>
                </a:effectLst>
              </a:rPr>
              <a:t>11 Mac </a:t>
            </a:r>
            <a:r>
              <a:rPr lang="en-US" sz="2400" b="1" dirty="0" smtClean="0">
                <a:ln w="1905"/>
                <a:solidFill>
                  <a:schemeClr val="accent5">
                    <a:lumMod val="50000"/>
                  </a:schemeClr>
                </a:solidFill>
                <a:effectLst>
                  <a:innerShdw blurRad="69850" dist="43180" dir="5400000">
                    <a:srgbClr val="000000">
                      <a:alpha val="65000"/>
                    </a:srgbClr>
                  </a:innerShdw>
                </a:effectLst>
              </a:rPr>
              <a:t>2022 </a:t>
            </a:r>
            <a:r>
              <a:rPr lang="en-US" sz="2400" b="1" dirty="0" err="1" smtClean="0">
                <a:ln w="1905"/>
                <a:solidFill>
                  <a:schemeClr val="accent5">
                    <a:lumMod val="50000"/>
                  </a:schemeClr>
                </a:solidFill>
                <a:effectLst>
                  <a:innerShdw blurRad="69850" dist="43180" dir="5400000">
                    <a:srgbClr val="000000">
                      <a:alpha val="65000"/>
                    </a:srgbClr>
                  </a:innerShdw>
                </a:effectLst>
              </a:rPr>
              <a:t>Bersamaan</a:t>
            </a:r>
            <a:r>
              <a:rPr lang="en-US" sz="2400" b="1" dirty="0" smtClean="0">
                <a:ln w="1905"/>
                <a:solidFill>
                  <a:schemeClr val="accent5">
                    <a:lumMod val="50000"/>
                  </a:schemeClr>
                </a:solidFill>
                <a:effectLst>
                  <a:innerShdw blurRad="69850" dist="43180" dir="5400000">
                    <a:srgbClr val="000000">
                      <a:alpha val="65000"/>
                    </a:srgbClr>
                  </a:innerShdw>
                </a:effectLst>
              </a:rPr>
              <a:t> 8 </a:t>
            </a:r>
            <a:r>
              <a:rPr lang="en-US" sz="2400" b="1" dirty="0" err="1">
                <a:ln w="1905"/>
                <a:solidFill>
                  <a:schemeClr val="accent5">
                    <a:lumMod val="50000"/>
                  </a:schemeClr>
                </a:solidFill>
                <a:effectLst>
                  <a:innerShdw blurRad="69850" dist="43180" dir="5400000">
                    <a:srgbClr val="000000">
                      <a:alpha val="65000"/>
                    </a:srgbClr>
                  </a:innerShdw>
                </a:effectLst>
              </a:rPr>
              <a:t>Rejab</a:t>
            </a:r>
            <a:r>
              <a:rPr lang="en-US" sz="2400" b="1" dirty="0">
                <a:ln w="1905"/>
                <a:solidFill>
                  <a:schemeClr val="accent5">
                    <a:lumMod val="50000"/>
                  </a:schemeClr>
                </a:solidFill>
                <a:effectLst>
                  <a:innerShdw blurRad="69850" dist="43180" dir="5400000">
                    <a:srgbClr val="000000">
                      <a:alpha val="65000"/>
                    </a:srgbClr>
                  </a:innerShdw>
                </a:effectLst>
              </a:rPr>
              <a:t> 1443</a:t>
            </a:r>
          </a:p>
        </p:txBody>
      </p:sp>
      <p:sp>
        <p:nvSpPr>
          <p:cNvPr id="6" name="Rectangle 5"/>
          <p:cNvSpPr/>
          <p:nvPr/>
        </p:nvSpPr>
        <p:spPr>
          <a:xfrm>
            <a:off x="1143000" y="3581400"/>
            <a:ext cx="6934200" cy="1754326"/>
          </a:xfrm>
          <a:prstGeom prst="rect">
            <a:avLst/>
          </a:prstGeom>
          <a:noFill/>
        </p:spPr>
        <p:txBody>
          <a:bodyPr wrap="square" lIns="91440" tIns="45720" rIns="91440" bIns="45720">
            <a:spAutoFit/>
          </a:bodyPr>
          <a:lstStyle/>
          <a:p>
            <a:pPr algn="ctr"/>
            <a:r>
              <a:rPr lang="fi-FI"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Demi" panose="020E0802020502020306" pitchFamily="34" charset="0"/>
              </a:rPr>
              <a:t>“ Hati </a:t>
            </a:r>
            <a:r>
              <a:rPr lang="fi-FI"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Demi" panose="020E0802020502020306" pitchFamily="34" charset="0"/>
              </a:rPr>
              <a:t>Yang Terpaut Dengan </a:t>
            </a:r>
            <a:r>
              <a:rPr lang="fi-FI"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Demi" panose="020E0802020502020306" pitchFamily="34" charset="0"/>
              </a:rPr>
              <a:t>Masjid ”</a:t>
            </a:r>
            <a:endParaRPr lang="fi-FI"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750"/>
                                  </p:stCondLst>
                                  <p:childTnLst>
                                    <p:animClr clrSpc="rgb" dir="cw">
                                      <p:cBhvr override="childStyle">
                                        <p:cTn id="6" dur="2000" fill="hold"/>
                                        <p:tgtEl>
                                          <p:spTgt spid="6"/>
                                        </p:tgtEl>
                                        <p:attrNameLst>
                                          <p:attrName>style.color</p:attrName>
                                        </p:attrNameLst>
                                      </p:cBhvr>
                                      <p:to>
                                        <a:srgbClr val="00B050"/>
                                      </p:to>
                                    </p:animClr>
                                  </p:childTnLst>
                                </p:cTn>
                              </p:par>
                              <p:par>
                                <p:cTn id="7" presetID="19" presetClass="emph" presetSubtype="0" fill="hold" nodeType="withEffect">
                                  <p:stCondLst>
                                    <p:cond delay="750"/>
                                  </p:stCondLst>
                                  <p:childTnLst>
                                    <p:animClr clrSpc="rgb" dir="cw">
                                      <p:cBhvr override="childStyle">
                                        <p:cTn id="8" dur="500" fill="hold"/>
                                        <p:tgtEl>
                                          <p:spTgt spid="6">
                                            <p:txEl>
                                              <p:pRg st="0" end="0"/>
                                            </p:txEl>
                                          </p:spTgt>
                                        </p:tgtEl>
                                        <p:attrNameLst>
                                          <p:attrName>style.color</p:attrName>
                                        </p:attrNameLst>
                                      </p:cBhvr>
                                      <p:to>
                                        <a:schemeClr val="accent2"/>
                                      </p:to>
                                    </p:animClr>
                                    <p:animClr clrSpc="rgb" dir="cw">
                                      <p:cBhvr>
                                        <p:cTn id="9" dur="500" fill="hold"/>
                                        <p:tgtEl>
                                          <p:spTgt spid="6">
                                            <p:txEl>
                                              <p:pRg st="0" end="0"/>
                                            </p:txEl>
                                          </p:spTgt>
                                        </p:tgtEl>
                                        <p:attrNameLst>
                                          <p:attrName>fillcolor</p:attrName>
                                        </p:attrNameLst>
                                      </p:cBhvr>
                                      <p:to>
                                        <a:schemeClr val="accent2"/>
                                      </p:to>
                                    </p:animClr>
                                    <p:set>
                                      <p:cBhvr>
                                        <p:cTn id="10" dur="500" fill="hold"/>
                                        <p:tgtEl>
                                          <p:spTgt spid="6">
                                            <p:txEl>
                                              <p:pRg st="0" end="0"/>
                                            </p:txEl>
                                          </p:spTgt>
                                        </p:tgtEl>
                                        <p:attrNameLst>
                                          <p:attrName>fill.type</p:attrName>
                                        </p:attrNameLst>
                                      </p:cBhvr>
                                      <p:to>
                                        <p:strVal val="solid"/>
                                      </p:to>
                                    </p:set>
                                    <p:set>
                                      <p:cBhvr>
                                        <p:cTn id="11"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0000" r="-10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89164" y="4578430"/>
            <a:ext cx="6515100" cy="1212770"/>
          </a:xfrm>
          <a:prstGeom prst="roundRect">
            <a:avLst/>
          </a:prstGeom>
          <a:solidFill>
            <a:schemeClr val="accent5">
              <a:lumMod val="20000"/>
              <a:lumOff val="8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“Seseorang yang hatinya sentiasa terpaut dengan masjid” </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838199" y="152400"/>
            <a:ext cx="7617031" cy="2590800"/>
          </a:xfrm>
          <a:prstGeom prst="downArrowCallout">
            <a:avLst>
              <a:gd name="adj1" fmla="val 29167"/>
              <a:gd name="adj2" fmla="val 24166"/>
              <a:gd name="adj3" fmla="val 25000"/>
              <a:gd name="adj4" fmla="val 64977"/>
            </a:avLst>
          </a:prstGeom>
          <a:solidFill>
            <a:schemeClr val="tx2">
              <a:lumMod val="20000"/>
              <a:lumOff val="8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Di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antara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tujuh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golongan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yang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dibayangi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teduhan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Arasy</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pada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hari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Kiamat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Snip Diagonal Corner Rectangle 6"/>
          <p:cNvSpPr/>
          <p:nvPr/>
        </p:nvSpPr>
        <p:spPr>
          <a:xfrm>
            <a:off x="2057400" y="2819400"/>
            <a:ext cx="5334000" cy="609600"/>
          </a:xfrm>
          <a:prstGeom prst="snip2DiagRect">
            <a:avLst>
              <a:gd name="adj1" fmla="val 0"/>
              <a:gd name="adj2" fmla="val 37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400" dirty="0"/>
          </a:p>
        </p:txBody>
      </p:sp>
      <p:sp>
        <p:nvSpPr>
          <p:cNvPr id="3" name="Rectangle 2"/>
          <p:cNvSpPr/>
          <p:nvPr/>
        </p:nvSpPr>
        <p:spPr>
          <a:xfrm>
            <a:off x="1770436" y="3657600"/>
            <a:ext cx="6001964" cy="923330"/>
          </a:xfrm>
          <a:prstGeom prst="rect">
            <a:avLst/>
          </a:prstGeom>
        </p:spPr>
        <p:txBody>
          <a:bodyPr wrap="none">
            <a:spAutoFit/>
            <a:scene3d>
              <a:camera prst="orthographicFront"/>
              <a:lightRig rig="threePt" dir="t"/>
            </a:scene3d>
            <a:sp3d extrusionH="57150">
              <a:bevelT w="38100" h="38100" prst="angle"/>
            </a:sp3d>
          </a:bodyPr>
          <a:lstStyle/>
          <a:p>
            <a:r>
              <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وَرَجُلٌ قَلْبُهُ مُعَلَّقٌ بِالمَسَاجِدِ</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5029200" y="6324600"/>
            <a:ext cx="3942682" cy="369332"/>
          </a:xfrm>
          <a:prstGeom prst="rect">
            <a:avLst/>
          </a:prstGeom>
        </p:spPr>
        <p:txBody>
          <a:bodyPr wrap="none">
            <a:spAutoFit/>
          </a:bodyPr>
          <a:lstStyle/>
          <a:p>
            <a:r>
              <a:rPr lang="ms-MY" b="1" dirty="0">
                <a:solidFill>
                  <a:srgbClr val="7030A0"/>
                </a:solidFill>
              </a:rPr>
              <a:t> (</a:t>
            </a:r>
            <a:r>
              <a:rPr lang="ms-MY" b="1" dirty="0" smtClean="0">
                <a:solidFill>
                  <a:srgbClr val="7030A0"/>
                </a:solidFill>
              </a:rPr>
              <a:t>Hadis Riwayat </a:t>
            </a:r>
            <a:r>
              <a:rPr lang="ms-MY" b="1" dirty="0">
                <a:solidFill>
                  <a:srgbClr val="7030A0"/>
                </a:solidFill>
              </a:rPr>
              <a:t>al-Bukhari dan Muslim)</a:t>
            </a:r>
            <a:endParaRPr lang="en-US" b="1" dirty="0">
              <a:solidFill>
                <a:srgbClr val="7030A0"/>
              </a:solidFill>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lowchart: Multidocument 8"/>
          <p:cNvSpPr/>
          <p:nvPr/>
        </p:nvSpPr>
        <p:spPr>
          <a:xfrm>
            <a:off x="838200" y="152400"/>
            <a:ext cx="7848600" cy="1371600"/>
          </a:xfrm>
          <a:prstGeom prst="flowChartMultidocument">
            <a:avLst/>
          </a:prstGeom>
          <a:blipFill dpi="0" rotWithShape="1">
            <a:blip r:embed="rId3">
              <a:alphaModFix amt="8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berpaut</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a:t>
            </a:r>
            <a:endParaRPr lang="en-US" sz="3200" dirty="0"/>
          </a:p>
        </p:txBody>
      </p:sp>
      <p:sp>
        <p:nvSpPr>
          <p:cNvPr id="2" name="Down Arrow Callout 1"/>
          <p:cNvSpPr/>
          <p:nvPr/>
        </p:nvSpPr>
        <p:spPr>
          <a:xfrm>
            <a:off x="304800" y="1676400"/>
            <a:ext cx="8610600" cy="4267200"/>
          </a:xfrm>
          <a:prstGeom prst="downArrowCallout">
            <a:avLst>
              <a:gd name="adj1" fmla="val 25000"/>
              <a:gd name="adj2" fmla="val 23834"/>
              <a:gd name="adj3" fmla="val 20803"/>
              <a:gd name="adj4" fmla="val 75922"/>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iasan</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orang yang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suka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masjid,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cinta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untuk</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sentiasa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di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dalamnya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kasih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untuk</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sentiasa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kembali</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mengunjunginya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walaupun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jasadnya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mungkin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di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luar</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dari</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masjid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kerana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melaksanakan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tugas</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kehidupan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yang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tidak</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boleh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diabaikan</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7" name="Rounded Rectangle 6"/>
          <p:cNvSpPr/>
          <p:nvPr/>
        </p:nvSpPr>
        <p:spPr>
          <a:xfrm>
            <a:off x="152400" y="6096000"/>
            <a:ext cx="8915400" cy="609600"/>
          </a:xfrm>
          <a:prstGeom prst="roundRect">
            <a:avLst/>
          </a:prstGeom>
          <a:solidFill>
            <a:schemeClr val="bg1">
              <a:lumMod val="9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2300" b="1" spc="50" dirty="0" smtClean="0">
                <a:ln w="11430"/>
                <a:solidFill>
                  <a:srgbClr val="002060"/>
                </a:solidFill>
                <a:effectLst>
                  <a:outerShdw blurRad="76200" dist="50800" dir="5400000" algn="tl" rotWithShape="0">
                    <a:srgbClr val="000000">
                      <a:alpha val="65000"/>
                    </a:srgbClr>
                  </a:outerShdw>
                </a:effectLst>
              </a:rPr>
              <a:t>Nescaya </a:t>
            </a:r>
            <a:r>
              <a:rPr lang="fi-FI" sz="2300" b="1" spc="50" dirty="0">
                <a:ln w="11430"/>
                <a:solidFill>
                  <a:srgbClr val="002060"/>
                </a:solidFill>
                <a:effectLst>
                  <a:outerShdw blurRad="76200" dist="50800" dir="5400000" algn="tl" rotWithShape="0">
                    <a:srgbClr val="000000">
                      <a:alpha val="65000"/>
                    </a:srgbClr>
                  </a:outerShdw>
                </a:effectLst>
              </a:rPr>
              <a:t>dia tidak akan meninggalkan dan berpisah dengan masjid</a:t>
            </a:r>
            <a:endParaRPr lang="en-US" sz="2300" b="1"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2872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59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12407196</TotalTime>
  <Words>1423</Words>
  <Application>Microsoft Office PowerPoint</Application>
  <PresentationFormat>On-screen Show (4:3)</PresentationFormat>
  <Paragraphs>155</Paragraphs>
  <Slides>41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41</vt:i4>
      </vt:variant>
    </vt:vector>
  </HeadingPairs>
  <TitlesOfParts>
    <vt:vector size="56" baseType="lpstr">
      <vt:lpstr>Agency FB</vt:lpstr>
      <vt:lpstr>Aharoni</vt:lpstr>
      <vt:lpstr>Arial</vt:lpstr>
      <vt:lpstr>Arial Black</vt:lpstr>
      <vt:lpstr>Arial Unicode MS</vt:lpstr>
      <vt:lpstr>Berlin Sans FB Demi</vt:lpstr>
      <vt:lpstr>Calibri</vt:lpstr>
      <vt:lpstr>Century Schoolbook</vt:lpstr>
      <vt:lpstr>Monotype Corsiva</vt:lpstr>
      <vt:lpstr>Tahoma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419</cp:revision>
  <dcterms:created xsi:type="dcterms:W3CDTF">2017-12-24T04:47:57Z</dcterms:created>
  <dcterms:modified xsi:type="dcterms:W3CDTF">2022-03-08T03:30:25Z</dcterms:modified>
</cp:coreProperties>
</file>